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9" r:id="rId3"/>
    <p:sldId id="360" r:id="rId4"/>
    <p:sldId id="365" r:id="rId5"/>
    <p:sldId id="347" r:id="rId6"/>
    <p:sldId id="420" r:id="rId7"/>
    <p:sldId id="346" r:id="rId8"/>
    <p:sldId id="424" r:id="rId9"/>
    <p:sldId id="345" r:id="rId10"/>
    <p:sldId id="419" r:id="rId11"/>
    <p:sldId id="348" r:id="rId12"/>
    <p:sldId id="425" r:id="rId13"/>
    <p:sldId id="353" r:id="rId14"/>
    <p:sldId id="426" r:id="rId15"/>
    <p:sldId id="351" r:id="rId16"/>
    <p:sldId id="422" r:id="rId17"/>
    <p:sldId id="350" r:id="rId18"/>
    <p:sldId id="423" r:id="rId19"/>
    <p:sldId id="349" r:id="rId20"/>
    <p:sldId id="421" r:id="rId21"/>
    <p:sldId id="430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D Meeder" initials="JM" lastIdx="1" clrIdx="0">
    <p:extLst>
      <p:ext uri="{19B8F6BF-5375-455C-9EA6-DF929625EA0E}">
        <p15:presenceInfo xmlns:p15="http://schemas.microsoft.com/office/powerpoint/2012/main" userId="S::jmeeder@watermission.org::0ad4a24a-e516-4c3e-8c7a-5d400bece2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C7A79-9A75-4FDD-A3BB-7F1A36075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15A0EA-CDF0-4902-A197-0B359FBE4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EA3C7-6634-4D83-8A40-C79C6E768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85ED0-F5EB-47D7-A54D-002B68F2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82E27-F8F6-444D-9CCB-28988CAD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5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82C4F-2860-4768-A6E6-1B2C2509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F0DA3-6A83-46C1-8BCD-890593B27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F8735-1D38-4D91-ACAD-6EA6C674D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C016C-DD64-4DC7-B716-CC882EA5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24B2D-D7A2-4F67-B519-8652150B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1BA1B-E521-4100-AEBC-071DD4E17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47DCC-39AE-452F-ACE4-DA3C5B185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C53D3-41B2-49AF-8085-E8FC8AEA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1CBD5-FFE0-422A-B224-E65FF79D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0E0EC-0E01-43BE-89C9-2006631A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7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6B44-5BB3-4823-9CCD-4FF0C76F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A80DD-EEF7-43F6-BAC0-80F9C5850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35A18-19D2-43FC-B50E-E846974B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2A0A-9A4E-4420-A578-9CCEED3F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D0C54-F149-4587-886B-A5D3E075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5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DAA36-C9BD-4093-A1BA-B25C8368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85B4B-BC99-48C8-B999-FA1B2CC96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A837-2FF7-4E07-9B46-4D7ECAAE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9B10A-BD90-47B7-925D-BAC651D1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A3A20-CE9F-403F-9EBE-5E97188A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9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9B35-9F38-4B36-82E9-1E464026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F0143-A613-408A-B417-39E4FF53B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970C6-C9A8-4128-97CD-32D6C1E36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B0761-4525-442A-9A8E-EA9806759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23E64-0CFD-49D6-8568-CEE61E36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62B51-A654-4AA0-856E-C2EA3301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4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715D-761A-4E38-B8A3-58B29C348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00A5F-8ECE-4613-91DB-90DAE9B97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BDC9C-EFAD-4D20-9852-8309A314A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B10EE-3C67-4E8E-AC63-4CD5966264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130B4-51EE-4647-8532-D757DE211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69FD4C-9C74-4CDE-9A93-F07C08EB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05388-F1B2-435C-A5CB-B9446FAF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CD6B6-067A-49D8-81AF-4C5CFFC25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0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1966-A0A5-482C-B6AD-1ABF4AA3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3A45F-8BD5-449D-AFDD-58E9E250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98C81-CAC0-429D-A63D-93BE535E6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38AD-53BC-4906-8398-5A08DF9F6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09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DC45BE-CC3F-43CB-B763-82BDED67A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DBFA9-AF86-4233-8579-B7DA3FA3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7293-A3A1-4040-B1C4-337CF2332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A4BC-CF5C-4C98-83FA-2C0956D8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CF26E-AB9D-4D86-BB71-D2F62EEAF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7F1FA-9B67-4294-A2DD-FE6E5617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261AF-0EB2-45BA-8A0F-99D10F9CB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A4045-EC08-4C98-99BB-0D3953A9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F28E3-B7CD-417D-9078-B4E503ED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1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C656B-FA6C-417A-B0D0-0A34A79D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1FBB2-88EE-4063-8389-8531FFB63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05AA3-7864-4E30-970A-41F7A04D4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A29F0-8FEA-4A31-8253-D442B923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0FC2A-6082-40E1-8250-1E7314F5A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E6FE9-04AA-47B7-A01F-042B3C46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7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0698B-A4B4-46BE-91F8-C14C69F9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4C4E5-62B7-457A-A748-E310F1C03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1179A-2667-42BE-9BD0-22A719659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305A-C5C8-4266-A8A4-94982D8610D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7EE5A-7636-48F7-8CB2-22AF6779B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B516B-94C4-44A1-9F76-C78964C35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A62AF-99D0-4D83-85BA-8A7837D43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6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78" y="325263"/>
            <a:ext cx="11423269" cy="615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9" y="5356615"/>
            <a:ext cx="3898329" cy="9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0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Haiti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3" y="936977"/>
            <a:ext cx="11473023" cy="5566427"/>
          </a:xfrm>
        </p:spPr>
      </p:pic>
      <p:grpSp>
        <p:nvGrpSpPr>
          <p:cNvPr id="10" name="Group 9"/>
          <p:cNvGrpSpPr/>
          <p:nvPr/>
        </p:nvGrpSpPr>
        <p:grpSpPr>
          <a:xfrm>
            <a:off x="5402883" y="2953004"/>
            <a:ext cx="1657736" cy="931548"/>
            <a:chOff x="6528433" y="706684"/>
            <a:chExt cx="925517" cy="5200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816" y="706684"/>
              <a:ext cx="220134" cy="31699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28433" y="991967"/>
              <a:ext cx="705383" cy="234802"/>
            </a:xfrm>
            <a:prstGeom prst="rect">
              <a:avLst/>
            </a:prstGeom>
            <a:solidFill>
              <a:srgbClr val="00987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u="sng" dirty="0">
                  <a:solidFill>
                    <a:schemeClr val="bg1"/>
                  </a:solidFill>
                </a:rPr>
                <a:t>Dauphine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6B4D6A9-5178-4B42-A602-7B456EAE9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B373B-0195-4514-B93B-F271637C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83" y="2040940"/>
            <a:ext cx="394292" cy="5677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3AF3A1-CF67-4546-A7E3-FAC3ABDC8244}"/>
              </a:ext>
            </a:extLst>
          </p:cNvPr>
          <p:cNvSpPr txBox="1"/>
          <p:nvPr/>
        </p:nvSpPr>
        <p:spPr>
          <a:xfrm>
            <a:off x="5396006" y="2324830"/>
            <a:ext cx="978313" cy="423932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Capity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D7A13F-361C-49C2-8D6C-A2FA2A41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44" y="3113424"/>
            <a:ext cx="394292" cy="567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68A457-EDF1-4A88-97D0-B107BF45F010}"/>
              </a:ext>
            </a:extLst>
          </p:cNvPr>
          <p:cNvSpPr txBox="1"/>
          <p:nvPr/>
        </p:nvSpPr>
        <p:spPr>
          <a:xfrm>
            <a:off x="7641179" y="3625779"/>
            <a:ext cx="1340590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>
                <a:solidFill>
                  <a:schemeClr val="bg1"/>
                </a:solidFill>
              </a:rPr>
              <a:t>Liancourt</a:t>
            </a:r>
          </a:p>
        </p:txBody>
      </p:sp>
    </p:spTree>
    <p:extLst>
      <p:ext uri="{BB962C8B-B14F-4D97-AF65-F5344CB8AC3E}">
        <p14:creationId xmlns:p14="http://schemas.microsoft.com/office/powerpoint/2010/main" val="123450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43" y="457200"/>
            <a:ext cx="4363923" cy="59944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Peru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Picuro</a:t>
            </a:r>
            <a:r>
              <a:rPr lang="en-US" sz="2667" dirty="0"/>
              <a:t> </a:t>
            </a:r>
            <a:r>
              <a:rPr lang="en-US" sz="2667" dirty="0" err="1"/>
              <a:t>Yacu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1,000 people with access to safe water. </a:t>
            </a:r>
          </a:p>
        </p:txBody>
      </p:sp>
    </p:spTree>
    <p:extLst>
      <p:ext uri="{BB962C8B-B14F-4D97-AF65-F5344CB8AC3E}">
        <p14:creationId xmlns:p14="http://schemas.microsoft.com/office/powerpoint/2010/main" val="415410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Peru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7" y="936978"/>
            <a:ext cx="11473015" cy="5566423"/>
          </a:xfrm>
        </p:spPr>
      </p:pic>
      <p:grpSp>
        <p:nvGrpSpPr>
          <p:cNvPr id="9" name="Group 8"/>
          <p:cNvGrpSpPr/>
          <p:nvPr/>
        </p:nvGrpSpPr>
        <p:grpSpPr>
          <a:xfrm>
            <a:off x="6357364" y="936976"/>
            <a:ext cx="1848384" cy="851561"/>
            <a:chOff x="7061321" y="-418868"/>
            <a:chExt cx="1031956" cy="4754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321" y="-260433"/>
              <a:ext cx="220134" cy="3169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81455" y="-418868"/>
              <a:ext cx="811822" cy="234802"/>
            </a:xfrm>
            <a:prstGeom prst="rect">
              <a:avLst/>
            </a:prstGeom>
            <a:solidFill>
              <a:srgbClr val="00987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u="sng" dirty="0" err="1">
                  <a:solidFill>
                    <a:schemeClr val="bg1"/>
                  </a:solidFill>
                </a:rPr>
                <a:t>Picuro</a:t>
              </a:r>
              <a:r>
                <a:rPr lang="en-US" sz="2133" dirty="0">
                  <a:solidFill>
                    <a:schemeClr val="bg1"/>
                  </a:solidFill>
                </a:rPr>
                <a:t> </a:t>
              </a:r>
              <a:r>
                <a:rPr lang="en-US" sz="2133" u="sng" dirty="0" err="1">
                  <a:solidFill>
                    <a:schemeClr val="bg1"/>
                  </a:solidFill>
                </a:rPr>
                <a:t>Yacu</a:t>
              </a:r>
              <a:endParaRPr lang="en-US" sz="2133" u="sng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4D0FDEA-8230-3F40-80DB-E8A64B9F89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5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0" y="457200"/>
            <a:ext cx="4392175" cy="6033208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Tanzania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 vert="horz" lIns="121920" tIns="60960" rIns="121920" bIns="6096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Msamalo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4,085 people with access to safe water. 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Ikombo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4,172 people with access to safe water.  </a:t>
            </a:r>
          </a:p>
        </p:txBody>
      </p:sp>
    </p:spTree>
    <p:extLst>
      <p:ext uri="{BB962C8B-B14F-4D97-AF65-F5344CB8AC3E}">
        <p14:creationId xmlns:p14="http://schemas.microsoft.com/office/powerpoint/2010/main" val="165086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Tanzania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7" y="936978"/>
            <a:ext cx="11473015" cy="5566421"/>
          </a:xfrm>
        </p:spPr>
      </p:pic>
      <p:grpSp>
        <p:nvGrpSpPr>
          <p:cNvPr id="9" name="Group 8"/>
          <p:cNvGrpSpPr/>
          <p:nvPr/>
        </p:nvGrpSpPr>
        <p:grpSpPr>
          <a:xfrm>
            <a:off x="4853432" y="2397105"/>
            <a:ext cx="1354827" cy="826431"/>
            <a:chOff x="6221671" y="396325"/>
            <a:chExt cx="756402" cy="4613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7939" y="396325"/>
              <a:ext cx="220134" cy="3169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21671" y="622921"/>
              <a:ext cx="571933" cy="234802"/>
            </a:xfrm>
            <a:prstGeom prst="rect">
              <a:avLst/>
            </a:prstGeom>
            <a:solidFill>
              <a:srgbClr val="00987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u="sng" dirty="0" err="1">
                  <a:solidFill>
                    <a:schemeClr val="bg1"/>
                  </a:solidFill>
                </a:rPr>
                <a:t>Ikombo</a:t>
              </a:r>
              <a:endParaRPr lang="en-US" sz="2133" u="sng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69DEE1-57D7-8641-B82E-B934EA0D8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C2E48E-1C65-4D49-9E86-EDE0D8338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256" y="3061621"/>
            <a:ext cx="396274" cy="566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28941-3484-40CF-A1F9-E07A83E56EE5}"/>
              </a:ext>
            </a:extLst>
          </p:cNvPr>
          <p:cNvSpPr txBox="1"/>
          <p:nvPr/>
        </p:nvSpPr>
        <p:spPr>
          <a:xfrm>
            <a:off x="5777262" y="3671305"/>
            <a:ext cx="1258262" cy="425738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Msamalo</a:t>
            </a:r>
            <a:endParaRPr lang="en-US" sz="2133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9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1" y="457200"/>
            <a:ext cx="4363923" cy="59944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Kenya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Ptulungwo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1870" dirty="0"/>
              <a:t>2,400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Mavindini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1870" dirty="0"/>
              <a:t>3,080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Kinyongo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1870" dirty="0"/>
              <a:t>4,000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Mbembani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1867" dirty="0"/>
              <a:t>1,500 people with access to safe water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endParaRPr lang="en-US" sz="2667" dirty="0"/>
          </a:p>
        </p:txBody>
      </p:sp>
    </p:spTree>
    <p:extLst>
      <p:ext uri="{BB962C8B-B14F-4D97-AF65-F5344CB8AC3E}">
        <p14:creationId xmlns:p14="http://schemas.microsoft.com/office/powerpoint/2010/main" val="1562563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Kenya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4" y="936977"/>
            <a:ext cx="11473020" cy="556642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933" y="3173057"/>
            <a:ext cx="394292" cy="567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829432-0549-DF4A-A3B1-D1F3B4CB8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BAEE4-41DE-4071-9776-6C84E6832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795" y="2262540"/>
            <a:ext cx="396274" cy="566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28E996-906A-4856-A436-B24E307E312D}"/>
              </a:ext>
            </a:extLst>
          </p:cNvPr>
          <p:cNvSpPr txBox="1"/>
          <p:nvPr/>
        </p:nvSpPr>
        <p:spPr>
          <a:xfrm>
            <a:off x="5123456" y="2737892"/>
            <a:ext cx="1268955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Ptulungo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C6065B-2C8C-48A2-8B13-41FA08D64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707" y="4182699"/>
            <a:ext cx="396274" cy="566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AF65A5-65B0-429A-A27B-3280EB9E6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824" y="3591953"/>
            <a:ext cx="396274" cy="566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B190F6-14F7-407B-89AA-F5E4C23789A0}"/>
              </a:ext>
            </a:extLst>
          </p:cNvPr>
          <p:cNvSpPr txBox="1"/>
          <p:nvPr/>
        </p:nvSpPr>
        <p:spPr>
          <a:xfrm>
            <a:off x="5444968" y="4837395"/>
            <a:ext cx="1345752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Mavindini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9E8F12-6F75-49A5-8DE7-10D7C01C18B3}"/>
              </a:ext>
            </a:extLst>
          </p:cNvPr>
          <p:cNvSpPr txBox="1"/>
          <p:nvPr/>
        </p:nvSpPr>
        <p:spPr>
          <a:xfrm>
            <a:off x="6429824" y="4182699"/>
            <a:ext cx="1223105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Kinyongo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7D379-D47E-40A7-92A4-7279114B623C}"/>
              </a:ext>
            </a:extLst>
          </p:cNvPr>
          <p:cNvSpPr txBox="1"/>
          <p:nvPr/>
        </p:nvSpPr>
        <p:spPr>
          <a:xfrm>
            <a:off x="4516700" y="3715793"/>
            <a:ext cx="1438379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Mbembani</a:t>
            </a:r>
            <a:endParaRPr lang="en-US" sz="2133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0" y="457200"/>
            <a:ext cx="4363923" cy="5994400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Malawi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 vert="horz" lIns="121920" tIns="60960" rIns="121920" bIns="6096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>
                <a:cs typeface="Calibri"/>
              </a:rPr>
              <a:t>Mphomwa</a:t>
            </a:r>
            <a:r>
              <a:rPr lang="en-US" sz="2667" dirty="0">
                <a:cs typeface="Calibri"/>
              </a:rPr>
              <a:t> Trading Center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>
                <a:cs typeface="Calibri"/>
              </a:rPr>
              <a:t>5,300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>
                <a:cs typeface="Calibri"/>
              </a:rPr>
              <a:t>Suza</a:t>
            </a:r>
            <a:endParaRPr lang="en-US" sz="2667" dirty="0">
              <a:cs typeface="Calibri"/>
            </a:endParaRP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>
                <a:cs typeface="Calibri"/>
              </a:rPr>
              <a:t>3,233 people with access to safe water. </a:t>
            </a:r>
          </a:p>
        </p:txBody>
      </p:sp>
    </p:spTree>
    <p:extLst>
      <p:ext uri="{BB962C8B-B14F-4D97-AF65-F5344CB8AC3E}">
        <p14:creationId xmlns:p14="http://schemas.microsoft.com/office/powerpoint/2010/main" val="116863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Malawi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6" y="936977"/>
            <a:ext cx="11473017" cy="5566424"/>
          </a:xfrm>
        </p:spPr>
      </p:pic>
      <p:grpSp>
        <p:nvGrpSpPr>
          <p:cNvPr id="9" name="Group 8"/>
          <p:cNvGrpSpPr/>
          <p:nvPr/>
        </p:nvGrpSpPr>
        <p:grpSpPr>
          <a:xfrm>
            <a:off x="5796830" y="3101236"/>
            <a:ext cx="1175144" cy="714687"/>
            <a:chOff x="6748375" y="789442"/>
            <a:chExt cx="656085" cy="399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375" y="789442"/>
              <a:ext cx="220134" cy="3169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67324" y="953651"/>
              <a:ext cx="437136" cy="234802"/>
            </a:xfrm>
            <a:prstGeom prst="rect">
              <a:avLst/>
            </a:prstGeom>
            <a:solidFill>
              <a:srgbClr val="00987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u="sng" dirty="0" err="1">
                  <a:solidFill>
                    <a:schemeClr val="bg1"/>
                  </a:solidFill>
                </a:rPr>
                <a:t>Suza</a:t>
              </a:r>
              <a:endParaRPr lang="en-US" sz="2133" u="sng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1F7FE59-1871-1F4D-93CB-801ABCEC7F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886840-692C-4E5F-AA7A-BA449DA02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560" y="2955134"/>
            <a:ext cx="396274" cy="566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EF0001-6AAA-4E3D-8879-161198DD151E}"/>
              </a:ext>
            </a:extLst>
          </p:cNvPr>
          <p:cNvSpPr txBox="1"/>
          <p:nvPr/>
        </p:nvSpPr>
        <p:spPr>
          <a:xfrm>
            <a:off x="3965954" y="3395358"/>
            <a:ext cx="1441514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Mphomwa</a:t>
            </a:r>
            <a:r>
              <a:rPr lang="en-US" sz="2133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760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1" y="457200"/>
            <a:ext cx="4363923" cy="5994400"/>
          </a:xfrm>
          <a:prstGeom prst="rect">
            <a:avLst/>
          </a:prstGeo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Indonesia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533165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Langaleso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720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Pulu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1,476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Salubomba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1,440 people with access to safe water. </a:t>
            </a:r>
          </a:p>
        </p:txBody>
      </p:sp>
    </p:spTree>
    <p:extLst>
      <p:ext uri="{BB962C8B-B14F-4D97-AF65-F5344CB8AC3E}">
        <p14:creationId xmlns:p14="http://schemas.microsoft.com/office/powerpoint/2010/main" val="46159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822BA4-DCCA-4AA8-AB34-65A82182EF99}"/>
              </a:ext>
            </a:extLst>
          </p:cNvPr>
          <p:cNvSpPr/>
          <p:nvPr/>
        </p:nvSpPr>
        <p:spPr>
          <a:xfrm>
            <a:off x="401078" y="341600"/>
            <a:ext cx="11423269" cy="6148808"/>
          </a:xfrm>
          <a:prstGeom prst="rect">
            <a:avLst/>
          </a:prstGeom>
          <a:solidFill>
            <a:srgbClr val="3155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  <p:sp>
        <p:nvSpPr>
          <p:cNvPr id="8" name="TextBox 7"/>
          <p:cNvSpPr txBox="1"/>
          <p:nvPr/>
        </p:nvSpPr>
        <p:spPr>
          <a:xfrm>
            <a:off x="6028267" y="2124294"/>
            <a:ext cx="579608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spc="400" dirty="0">
                <a:solidFill>
                  <a:schemeClr val="bg1"/>
                </a:solidFill>
                <a:latin typeface="Calibri Light"/>
                <a:cs typeface="Calibri Light"/>
              </a:rPr>
              <a:t>2.2 BILLION PEOPLE</a:t>
            </a:r>
          </a:p>
          <a:p>
            <a:pPr algn="ctr"/>
            <a:r>
              <a:rPr lang="en-US" sz="3200" spc="400" dirty="0">
                <a:solidFill>
                  <a:schemeClr val="bg1"/>
                </a:solidFill>
                <a:latin typeface="Calibri Light"/>
                <a:cs typeface="Calibri Light"/>
              </a:rPr>
              <a:t>lack access to </a:t>
            </a:r>
            <a:br>
              <a:rPr lang="en-US" sz="3200" spc="400" dirty="0">
                <a:solidFill>
                  <a:schemeClr val="bg1"/>
                </a:solidFill>
                <a:latin typeface="Calibri Light"/>
                <a:cs typeface="Calibri Light"/>
              </a:rPr>
            </a:br>
            <a:r>
              <a:rPr lang="en-US" sz="3200" spc="400" dirty="0">
                <a:solidFill>
                  <a:schemeClr val="bg1"/>
                </a:solidFill>
                <a:latin typeface="Calibri Light"/>
                <a:cs typeface="Calibri Light"/>
              </a:rPr>
              <a:t>safe water every day</a:t>
            </a:r>
          </a:p>
        </p:txBody>
      </p:sp>
      <p:pic>
        <p:nvPicPr>
          <p:cNvPr id="9" name="Picture 8" descr="water drople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970" y="4018257"/>
            <a:ext cx="580676" cy="645920"/>
          </a:xfrm>
          <a:prstGeom prst="rect">
            <a:avLst/>
          </a:prstGeom>
        </p:spPr>
      </p:pic>
      <p:pic>
        <p:nvPicPr>
          <p:cNvPr id="10" name="Picture 9" descr="Duclas-390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23" r="32490"/>
          <a:stretch/>
        </p:blipFill>
        <p:spPr>
          <a:xfrm>
            <a:off x="395013" y="341600"/>
            <a:ext cx="5633255" cy="6148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DB192C-6A09-F049-8019-FC62670DE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57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Indonesia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4" y="936978"/>
            <a:ext cx="11473020" cy="5566425"/>
          </a:xfrm>
        </p:spPr>
      </p:pic>
      <p:sp>
        <p:nvSpPr>
          <p:cNvPr id="8" name="TextBox 7"/>
          <p:cNvSpPr txBox="1"/>
          <p:nvPr/>
        </p:nvSpPr>
        <p:spPr>
          <a:xfrm>
            <a:off x="4939683" y="4142678"/>
            <a:ext cx="1789477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Salubomba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F47B4-E205-8548-B881-8C6079E6C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B8F25-55AF-4853-B2CB-54EC97835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573" y="3181417"/>
            <a:ext cx="308061" cy="440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12386-3EFD-4682-9BD2-FB371AE4D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886" y="3693247"/>
            <a:ext cx="282224" cy="403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A1BA7-7425-474A-B571-9D21CABC4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59" y="3227050"/>
            <a:ext cx="293942" cy="420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8274D-0C7E-4660-8976-3C8970BB271C}"/>
              </a:ext>
            </a:extLst>
          </p:cNvPr>
          <p:cNvSpPr txBox="1"/>
          <p:nvPr/>
        </p:nvSpPr>
        <p:spPr>
          <a:xfrm>
            <a:off x="5969193" y="2643307"/>
            <a:ext cx="1291280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Langaleso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885847-E0E3-42FD-A2CB-7CC25462B6EA}"/>
              </a:ext>
            </a:extLst>
          </p:cNvPr>
          <p:cNvSpPr txBox="1"/>
          <p:nvPr/>
        </p:nvSpPr>
        <p:spPr>
          <a:xfrm>
            <a:off x="5472994" y="3348653"/>
            <a:ext cx="722853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Pulu</a:t>
            </a:r>
            <a:endParaRPr lang="en-US" sz="2133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94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DF4F17F-38CE-41C3-9ACB-5FC93446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 r="9223"/>
          <a:stretch/>
        </p:blipFill>
        <p:spPr>
          <a:xfrm>
            <a:off x="5360323" y="376289"/>
            <a:ext cx="6122325" cy="56314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9"/>
            <a:ext cx="4148667" cy="1596496"/>
          </a:xfrm>
        </p:spPr>
        <p:txBody>
          <a:bodyPr>
            <a:normAutofit/>
          </a:bodyPr>
          <a:lstStyle/>
          <a:p>
            <a:r>
              <a:rPr lang="en-US" dirty="0" err="1">
                <a:cs typeface="Calibri"/>
              </a:rPr>
              <a:t>Ptulungo</a:t>
            </a:r>
            <a:r>
              <a:rPr lang="en-US" dirty="0">
                <a:cs typeface="Calibri"/>
              </a:rPr>
              <a:t>, Kenya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1" y="1549707"/>
            <a:ext cx="4311535" cy="5039351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ea typeface="+mn-lt"/>
                <a:cs typeface="+mn-lt"/>
              </a:rPr>
              <a:t>Quotes form community members before:</a:t>
            </a:r>
          </a:p>
          <a:p>
            <a:r>
              <a:rPr lang="en-US" sz="1800" dirty="0">
                <a:ea typeface="+mn-lt"/>
                <a:cs typeface="+mn-lt"/>
              </a:rPr>
              <a:t>“My wife and daughters go 2 kilometers each day to look for water. We lose time we need to use for cultivating and farming. My family gets very tired.” – Richard </a:t>
            </a:r>
            <a:r>
              <a:rPr lang="en-US" sz="1800" dirty="0" err="1">
                <a:ea typeface="+mn-lt"/>
                <a:cs typeface="+mn-lt"/>
              </a:rPr>
              <a:t>Kingor</a:t>
            </a:r>
            <a:r>
              <a:rPr lang="en-US" sz="1800" dirty="0">
                <a:ea typeface="+mn-lt"/>
                <a:cs typeface="+mn-lt"/>
              </a:rPr>
              <a:t>, local farmer and father of 4</a:t>
            </a: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</a:rPr>
              <a:t>Quotes from community members after:</a:t>
            </a:r>
          </a:p>
          <a:p>
            <a:r>
              <a:rPr lang="en-US" sz="1800" dirty="0">
                <a:ea typeface="+mn-lt"/>
                <a:cs typeface="+mn-lt"/>
              </a:rPr>
              <a:t>“Water related stress has left our family.”</a:t>
            </a:r>
          </a:p>
          <a:p>
            <a:r>
              <a:rPr lang="en-US" sz="1800" dirty="0">
                <a:ea typeface="+mn-lt"/>
                <a:cs typeface="+mn-lt"/>
              </a:rPr>
              <a:t>“Our health is improving now that the water is safe.”</a:t>
            </a:r>
          </a:p>
          <a:p>
            <a:r>
              <a:rPr lang="en-US" sz="1800" dirty="0">
                <a:ea typeface="+mn-lt"/>
                <a:cs typeface="+mn-lt"/>
              </a:rPr>
              <a:t>“Our market is going to expand due to availability of water.” </a:t>
            </a:r>
          </a:p>
          <a:p>
            <a:r>
              <a:rPr lang="en-US" sz="1800" dirty="0">
                <a:ea typeface="+mn-lt"/>
                <a:cs typeface="+mn-lt"/>
              </a:rPr>
              <a:t>“Students will not waste time for studying in search of water.”</a:t>
            </a: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7663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5D0E51-DF65-41A4-A037-54894FEC8582}"/>
              </a:ext>
            </a:extLst>
          </p:cNvPr>
          <p:cNvSpPr/>
          <p:nvPr/>
        </p:nvSpPr>
        <p:spPr>
          <a:xfrm>
            <a:off x="401078" y="341600"/>
            <a:ext cx="11423269" cy="6148808"/>
          </a:xfrm>
          <a:prstGeom prst="rect">
            <a:avLst/>
          </a:prstGeom>
          <a:solidFill>
            <a:srgbClr val="3155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2" r="19462"/>
          <a:stretch/>
        </p:blipFill>
        <p:spPr>
          <a:xfrm>
            <a:off x="395011" y="341600"/>
            <a:ext cx="5633255" cy="6148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28267" y="2628782"/>
            <a:ext cx="57960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400" dirty="0">
                <a:solidFill>
                  <a:srgbClr val="FFFFFF"/>
                </a:solidFill>
                <a:latin typeface="Calibri Light"/>
                <a:cs typeface="Calibri Light"/>
              </a:rPr>
              <a:t>In 2020 Advintage Distributing provided 47,261 people with access to safe water!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EDFAE-C720-EF48-B05A-F62E55EBE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4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1" b="6912"/>
          <a:stretch/>
        </p:blipFill>
        <p:spPr>
          <a:xfrm>
            <a:off x="389467" y="457200"/>
            <a:ext cx="4453980" cy="599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768" y="1219201"/>
            <a:ext cx="6414632" cy="49069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1333"/>
              </a:spcBef>
              <a:buNone/>
            </a:pPr>
            <a:r>
              <a:rPr lang="en-US" sz="2667" dirty="0"/>
              <a:t>ADVINTAGE DISTRIBUTING IMPACT</a:t>
            </a:r>
          </a:p>
          <a:p>
            <a:pPr marL="0" indent="0" algn="ctr">
              <a:lnSpc>
                <a:spcPct val="110000"/>
              </a:lnSpc>
              <a:spcBef>
                <a:spcPts val="1333"/>
              </a:spcBef>
              <a:buNone/>
            </a:pPr>
            <a:endParaRPr lang="en-US" sz="2667" dirty="0"/>
          </a:p>
          <a:p>
            <a:pPr marL="0" indent="0" algn="ctr">
              <a:lnSpc>
                <a:spcPct val="110000"/>
              </a:lnSpc>
              <a:spcBef>
                <a:spcPts val="1333"/>
              </a:spcBef>
              <a:buNone/>
            </a:pPr>
            <a:r>
              <a:rPr lang="en-US" sz="2667" dirty="0"/>
              <a:t>On behalf of everyone at Water Mission and the millions around the world that now have access to safe water….THANK YOU!</a:t>
            </a:r>
          </a:p>
        </p:txBody>
      </p:sp>
    </p:spTree>
    <p:extLst>
      <p:ext uri="{BB962C8B-B14F-4D97-AF65-F5344CB8AC3E}">
        <p14:creationId xmlns:p14="http://schemas.microsoft.com/office/powerpoint/2010/main" val="41310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1078" y="341600"/>
            <a:ext cx="11423269" cy="6148808"/>
          </a:xfrm>
          <a:prstGeom prst="rect">
            <a:avLst/>
          </a:prstGeom>
          <a:solidFill>
            <a:srgbClr val="3155A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3902324" y="3044700"/>
            <a:ext cx="2880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400" dirty="0">
                <a:solidFill>
                  <a:srgbClr val="FFFFFF"/>
                </a:solidFill>
                <a:latin typeface="Calibri Light"/>
                <a:cs typeface="Calibri Light"/>
              </a:rPr>
              <a:t>water builds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01143" y="3040536"/>
            <a:ext cx="1388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400" dirty="0">
                <a:solidFill>
                  <a:srgbClr val="FFFFFF"/>
                </a:solidFill>
                <a:latin typeface="Calibri Light"/>
                <a:cs typeface="Calibri Light"/>
              </a:rPr>
              <a:t>hope</a:t>
            </a:r>
          </a:p>
        </p:txBody>
      </p:sp>
      <p:sp>
        <p:nvSpPr>
          <p:cNvPr id="2" name="Rectangle 1"/>
          <p:cNvSpPr/>
          <p:nvPr/>
        </p:nvSpPr>
        <p:spPr>
          <a:xfrm>
            <a:off x="6886677" y="2968359"/>
            <a:ext cx="1403001" cy="759907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2FE203-96EE-654B-B92B-D26FA9595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4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1" y="457200"/>
            <a:ext cx="4381523" cy="6018576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Honduras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/>
              <a:t>Los </a:t>
            </a:r>
            <a:r>
              <a:rPr lang="en-US" sz="2667" dirty="0" err="1"/>
              <a:t>Olivos</a:t>
            </a:r>
            <a:r>
              <a:rPr lang="en-US" sz="2667" dirty="0"/>
              <a:t> 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1,615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/>
              <a:t>El Pelon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800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Carrizalito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1,000 people with access to safe water. </a:t>
            </a:r>
          </a:p>
        </p:txBody>
      </p:sp>
    </p:spTree>
    <p:extLst>
      <p:ext uri="{BB962C8B-B14F-4D97-AF65-F5344CB8AC3E}">
        <p14:creationId xmlns:p14="http://schemas.microsoft.com/office/powerpoint/2010/main" val="208684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Honduras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3" y="936978"/>
            <a:ext cx="11473023" cy="5566425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92" y="3529667"/>
            <a:ext cx="394292" cy="567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FDECE-EB18-D34E-B275-8812BCCB4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B0A5A3-19C1-4834-AB7E-40C8BDD7D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359" y="3246580"/>
            <a:ext cx="396274" cy="5669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6F23F-C965-4D28-973F-00D33ABFD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554" y="3436701"/>
            <a:ext cx="396274" cy="566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CC1D5F-6FEF-4B2B-B366-DCD0E953A293}"/>
              </a:ext>
            </a:extLst>
          </p:cNvPr>
          <p:cNvSpPr txBox="1"/>
          <p:nvPr/>
        </p:nvSpPr>
        <p:spPr>
          <a:xfrm>
            <a:off x="3037698" y="2826015"/>
            <a:ext cx="1361772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>
                <a:solidFill>
                  <a:schemeClr val="bg1"/>
                </a:solidFill>
              </a:rPr>
              <a:t>Los </a:t>
            </a:r>
            <a:r>
              <a:rPr lang="en-US" sz="2133" u="sng" dirty="0" err="1">
                <a:solidFill>
                  <a:schemeClr val="bg1"/>
                </a:solidFill>
              </a:rPr>
              <a:t>Olivos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CA479F-D51B-4CD0-9307-196A8A194DE6}"/>
              </a:ext>
            </a:extLst>
          </p:cNvPr>
          <p:cNvSpPr txBox="1"/>
          <p:nvPr/>
        </p:nvSpPr>
        <p:spPr>
          <a:xfrm>
            <a:off x="4352488" y="4075877"/>
            <a:ext cx="1145458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>
                <a:solidFill>
                  <a:schemeClr val="bg1"/>
                </a:solidFill>
              </a:rPr>
              <a:t>El Pelon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7A9FB-4ECC-4C7C-B563-6F12E8032A86}"/>
              </a:ext>
            </a:extLst>
          </p:cNvPr>
          <p:cNvSpPr txBox="1"/>
          <p:nvPr/>
        </p:nvSpPr>
        <p:spPr>
          <a:xfrm>
            <a:off x="2169502" y="4239274"/>
            <a:ext cx="1351936" cy="420564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Carrizalito</a:t>
            </a:r>
            <a:endParaRPr lang="en-US" sz="2133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1" y="457200"/>
            <a:ext cx="4363923" cy="599440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Mexico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Lacanja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2,050 people with access to safe water. 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Franciso</a:t>
            </a:r>
            <a:r>
              <a:rPr lang="en-US" sz="2667" dirty="0"/>
              <a:t> Madero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1,490 people with access to safe water.</a:t>
            </a:r>
          </a:p>
          <a:p>
            <a:pPr marL="457200" lvl="1" indent="0">
              <a:lnSpc>
                <a:spcPct val="110000"/>
              </a:lnSpc>
              <a:spcBef>
                <a:spcPts val="1333"/>
              </a:spcBef>
              <a:buNone/>
            </a:pPr>
            <a:endParaRPr lang="en-US" sz="2267" dirty="0"/>
          </a:p>
        </p:txBody>
      </p:sp>
    </p:spTree>
    <p:extLst>
      <p:ext uri="{BB962C8B-B14F-4D97-AF65-F5344CB8AC3E}">
        <p14:creationId xmlns:p14="http://schemas.microsoft.com/office/powerpoint/2010/main" val="392868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334" y="354596"/>
            <a:ext cx="11429333" cy="6148808"/>
          </a:xfrm>
          <a:prstGeom prst="rect">
            <a:avLst/>
          </a:prstGeom>
          <a:solidFill>
            <a:srgbClr val="BDE3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Mexico 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6" y="936978"/>
            <a:ext cx="11473017" cy="5566423"/>
          </a:xfrm>
        </p:spPr>
      </p:pic>
      <p:grpSp>
        <p:nvGrpSpPr>
          <p:cNvPr id="9" name="Group 8"/>
          <p:cNvGrpSpPr/>
          <p:nvPr/>
        </p:nvGrpSpPr>
        <p:grpSpPr>
          <a:xfrm>
            <a:off x="6246682" y="4972371"/>
            <a:ext cx="1333988" cy="1313896"/>
            <a:chOff x="3852334" y="1992374"/>
            <a:chExt cx="744768" cy="7335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801" y="1992374"/>
              <a:ext cx="220134" cy="3169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852334" y="2309368"/>
              <a:ext cx="744768" cy="416557"/>
            </a:xfrm>
            <a:prstGeom prst="rect">
              <a:avLst/>
            </a:prstGeom>
            <a:solidFill>
              <a:srgbClr val="009874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u="sng" dirty="0">
                  <a:solidFill>
                    <a:schemeClr val="bg1"/>
                  </a:solidFill>
                </a:rPr>
                <a:t>Francisco Madero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766486E-89E1-A84D-9222-A294F25FA8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352"/>
          <a:stretch/>
        </p:blipFill>
        <p:spPr>
          <a:xfrm>
            <a:off x="11131059" y="5918662"/>
            <a:ext cx="359901" cy="367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F5FF6-91A2-4BB7-8B58-159DF091A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082" y="4546608"/>
            <a:ext cx="396274" cy="566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93FC93-D008-4E6C-90E4-E3CF69881FDD}"/>
              </a:ext>
            </a:extLst>
          </p:cNvPr>
          <p:cNvSpPr txBox="1"/>
          <p:nvPr/>
        </p:nvSpPr>
        <p:spPr>
          <a:xfrm>
            <a:off x="8731051" y="5045578"/>
            <a:ext cx="1053179" cy="426073"/>
          </a:xfrm>
          <a:prstGeom prst="rect">
            <a:avLst/>
          </a:prstGeom>
          <a:solidFill>
            <a:srgbClr val="009874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133" u="sng" dirty="0" err="1">
                <a:solidFill>
                  <a:schemeClr val="bg1"/>
                </a:solidFill>
              </a:rPr>
              <a:t>Lacanja</a:t>
            </a:r>
            <a:endParaRPr lang="en-US" sz="2133" u="sng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AB7346-E75F-49DB-B77E-041DD3BE4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998" y="4972372"/>
            <a:ext cx="39627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92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1" y="457200"/>
            <a:ext cx="4363923" cy="5994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67768" y="274639"/>
            <a:ext cx="6414632" cy="1143000"/>
          </a:xfrm>
        </p:spPr>
        <p:txBody>
          <a:bodyPr/>
          <a:lstStyle/>
          <a:p>
            <a:r>
              <a:rPr lang="en-US" dirty="0"/>
              <a:t>Haiti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167768" y="1600201"/>
            <a:ext cx="6414632" cy="4525963"/>
          </a:xfrm>
        </p:spPr>
        <p:txBody>
          <a:bodyPr vert="horz" lIns="121920" tIns="60960" rIns="121920" bIns="60960" rtlCol="0" anchor="t">
            <a:normAutofit/>
          </a:bodyPr>
          <a:lstStyle/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 err="1"/>
              <a:t>Capity</a:t>
            </a:r>
            <a:endParaRPr lang="en-US" sz="2667" dirty="0"/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2,500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/>
              <a:t>Liancourt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2,400 people with access to safe water.</a:t>
            </a:r>
          </a:p>
          <a:p>
            <a:pPr>
              <a:lnSpc>
                <a:spcPct val="110000"/>
              </a:lnSpc>
              <a:spcBef>
                <a:spcPts val="1333"/>
              </a:spcBef>
            </a:pPr>
            <a:r>
              <a:rPr lang="en-US" sz="2667" dirty="0"/>
              <a:t>Dauphine </a:t>
            </a:r>
          </a:p>
          <a:p>
            <a:pPr lvl="1">
              <a:lnSpc>
                <a:spcPct val="110000"/>
              </a:lnSpc>
              <a:spcBef>
                <a:spcPts val="1333"/>
              </a:spcBef>
            </a:pPr>
            <a:r>
              <a:rPr lang="en-US" sz="2267" dirty="0"/>
              <a:t>3,000 people with access to safe water. </a:t>
            </a:r>
          </a:p>
        </p:txBody>
      </p:sp>
    </p:spTree>
    <p:extLst>
      <p:ext uri="{BB962C8B-B14F-4D97-AF65-F5344CB8AC3E}">
        <p14:creationId xmlns:p14="http://schemas.microsoft.com/office/powerpoint/2010/main" val="972368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392</Words>
  <Application>Microsoft Office PowerPoint</Application>
  <PresentationFormat>Widescreen</PresentationFormat>
  <Paragraphs>92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Honduras</vt:lpstr>
      <vt:lpstr>Honduras Map</vt:lpstr>
      <vt:lpstr>Mexico</vt:lpstr>
      <vt:lpstr>Mexico Map</vt:lpstr>
      <vt:lpstr>Haiti</vt:lpstr>
      <vt:lpstr>Haiti Map</vt:lpstr>
      <vt:lpstr>Peru</vt:lpstr>
      <vt:lpstr>Peru Map</vt:lpstr>
      <vt:lpstr>Tanzania</vt:lpstr>
      <vt:lpstr>Tanzania Map</vt:lpstr>
      <vt:lpstr>Kenya</vt:lpstr>
      <vt:lpstr>Kenya Map</vt:lpstr>
      <vt:lpstr>Malawi</vt:lpstr>
      <vt:lpstr>Malawi Map</vt:lpstr>
      <vt:lpstr>Indonesia</vt:lpstr>
      <vt:lpstr>Indonesia Map</vt:lpstr>
      <vt:lpstr>Ptulungo, Kenya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JD Meeder</dc:creator>
  <cp:lastModifiedBy>Kristen Riedmayer</cp:lastModifiedBy>
  <cp:revision>13</cp:revision>
  <dcterms:created xsi:type="dcterms:W3CDTF">2021-01-13T21:27:38Z</dcterms:created>
  <dcterms:modified xsi:type="dcterms:W3CDTF">2021-01-14T20:54:47Z</dcterms:modified>
</cp:coreProperties>
</file>